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0166"/>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fired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令人失望</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聘请</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TextBox 2"/>
          <p:cNvSpPr txBox="1"/>
          <p:nvPr/>
        </p:nvSpPr>
        <p:spPr>
          <a:xfrm>
            <a:off x="1107604" y="894596"/>
            <a:ext cx="518091" cy="646331"/>
          </a:xfrm>
          <a:prstGeom prst="rect">
            <a:avLst/>
          </a:prstGeom>
          <a:noFill/>
        </p:spPr>
        <p:txBody>
          <a:bodyPr wrap="none" rtlCol="0">
            <a:spAutoFit/>
          </a:bodyPr>
          <a:lstStyle/>
          <a:p>
            <a:pPr algn="ctr"/>
            <a:r>
              <a:rPr lang="en-US" altLang="zh-CN" sz="3600" smtClean="0">
                <a:latin typeface="Times New Roman"/>
                <a:ea typeface="宋体"/>
              </a:rPr>
              <a:t>C</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3061810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078313"/>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词义猜测题。根据第三段中的</a:t>
            </a:r>
            <a:r>
              <a:rPr lang="en-US" altLang="zh-CN" b="1">
                <a:solidFill>
                  <a:srgbClr val="FF0000"/>
                </a:solidFill>
                <a:cs typeface="Times New Roman"/>
              </a:rPr>
              <a:t>“Unluckily, his first work experience did not end well.”</a:t>
            </a:r>
            <a:r>
              <a:rPr lang="zh-CN" altLang="zh-CN" b="1">
                <a:solidFill>
                  <a:srgbClr val="FF0000"/>
                </a:solidFill>
                <a:cs typeface="Times New Roman"/>
              </a:rPr>
              <a:t>及</a:t>
            </a:r>
            <a:r>
              <a:rPr lang="en-US" altLang="zh-CN" b="1">
                <a:solidFill>
                  <a:srgbClr val="FF0000"/>
                </a:solidFill>
                <a:cs typeface="Times New Roman"/>
              </a:rPr>
              <a:t> “when he accidentally set fire to the floor of the train” </a:t>
            </a:r>
            <a:r>
              <a:rPr lang="zh-CN" altLang="zh-CN" b="1">
                <a:solidFill>
                  <a:srgbClr val="FF0000"/>
                </a:solidFill>
                <a:cs typeface="Times New Roman"/>
              </a:rPr>
              <a:t>可知，他的第一份工作没有好结果，当他偶然放火烧了火车的地板时，他应该是被解雇了。画线词</a:t>
            </a:r>
            <a:r>
              <a:rPr lang="en-US" altLang="zh-CN" b="1">
                <a:solidFill>
                  <a:srgbClr val="FF0000"/>
                </a:solidFill>
                <a:cs typeface="Times New Roman"/>
              </a:rPr>
              <a:t>“fired”</a:t>
            </a:r>
            <a:r>
              <a:rPr lang="zh-CN" altLang="zh-CN" b="1">
                <a:solidFill>
                  <a:srgbClr val="FF0000"/>
                </a:solidFill>
                <a:cs typeface="Times New Roman"/>
              </a:rPr>
              <a:t>意为</a:t>
            </a:r>
            <a:r>
              <a:rPr lang="en-US" altLang="zh-CN" b="1">
                <a:solidFill>
                  <a:srgbClr val="FF0000"/>
                </a:solidFill>
                <a:latin typeface="+mn-ea"/>
                <a:cs typeface="Times New Roman"/>
              </a:rPr>
              <a:t>“</a:t>
            </a:r>
            <a:r>
              <a:rPr lang="zh-CN" altLang="zh-CN" b="1">
                <a:solidFill>
                  <a:srgbClr val="FF0000"/>
                </a:solidFill>
                <a:cs typeface="Times New Roman"/>
              </a:rPr>
              <a:t>解雇</a:t>
            </a:r>
            <a:r>
              <a:rPr lang="en-US" altLang="zh-CN" b="1">
                <a:solidFill>
                  <a:srgbClr val="FF0000"/>
                </a:solidFill>
                <a:latin typeface="+mn-ea"/>
                <a:cs typeface="Times New Roman"/>
              </a:rPr>
              <a:t>”</a:t>
            </a:r>
            <a:r>
              <a:rPr lang="zh-CN" altLang="zh-CN" b="1">
                <a:solidFill>
                  <a:srgbClr val="FF0000"/>
                </a:solidFill>
                <a:cs typeface="Times New Roman"/>
              </a:rPr>
              <a:t>。故选</a:t>
            </a:r>
            <a:r>
              <a:rPr lang="en-US" altLang="zh-CN" b="1">
                <a:solidFill>
                  <a:srgbClr val="FF0000"/>
                </a:solidFill>
                <a:cs typeface="Times New Roman"/>
              </a:rPr>
              <a:t>C</a:t>
            </a:r>
            <a:r>
              <a:rPr lang="zh-CN" altLang="zh-CN" b="1" smtClean="0">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27357637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5745"/>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was Edison after he became deaf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Kept positive.	B. Kept anxious.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Kept negative.	D. Kept depressed.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TextBox 2"/>
          <p:cNvSpPr txBox="1"/>
          <p:nvPr/>
        </p:nvSpPr>
        <p:spPr>
          <a:xfrm>
            <a:off x="1107604" y="920474"/>
            <a:ext cx="518091" cy="646331"/>
          </a:xfrm>
          <a:prstGeom prst="rect">
            <a:avLst/>
          </a:prstGeom>
          <a:noFill/>
        </p:spPr>
        <p:txBody>
          <a:bodyPr wrap="none" rtlCol="0">
            <a:spAutoFit/>
          </a:bodyPr>
          <a:lstStyle/>
          <a:p>
            <a:pPr algn="ctr"/>
            <a:r>
              <a:rPr lang="en-US" altLang="zh-CN" sz="3600" smtClean="0">
                <a:latin typeface="Times New Roman"/>
                <a:ea typeface="宋体"/>
              </a:rPr>
              <a:t>A</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1396378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078313"/>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推理判断题。根据第四段中的</a:t>
            </a:r>
            <a:r>
              <a:rPr lang="en-US" altLang="zh-CN" b="1">
                <a:solidFill>
                  <a:srgbClr val="FF0000"/>
                </a:solidFill>
                <a:cs typeface="Times New Roman"/>
              </a:rPr>
              <a:t>“Thomas Edison was totally deaf in one ear and hard of hearing in the other, but he thought of his deafness as a blessing in many ways.” </a:t>
            </a:r>
            <a:r>
              <a:rPr lang="zh-CN" altLang="zh-CN" b="1">
                <a:solidFill>
                  <a:srgbClr val="FF0000"/>
                </a:solidFill>
                <a:cs typeface="Times New Roman"/>
              </a:rPr>
              <a:t>可知，托马斯</a:t>
            </a:r>
            <a:r>
              <a:rPr lang="en-US" altLang="zh-CN" b="1">
                <a:solidFill>
                  <a:srgbClr val="FF0000"/>
                </a:solidFill>
                <a:latin typeface="+mn-ea"/>
                <a:cs typeface="Times New Roman"/>
              </a:rPr>
              <a:t>·</a:t>
            </a:r>
            <a:r>
              <a:rPr lang="zh-CN" altLang="zh-CN" b="1">
                <a:solidFill>
                  <a:srgbClr val="FF0000"/>
                </a:solidFill>
                <a:cs typeface="Times New Roman"/>
              </a:rPr>
              <a:t>爱迪生的一只耳朵完全失聪，另一</a:t>
            </a:r>
            <a:r>
              <a:rPr lang="zh-CN" altLang="zh-CN" b="1" spc="-100">
                <a:solidFill>
                  <a:srgbClr val="FF0000"/>
                </a:solidFill>
                <a:cs typeface="Times New Roman"/>
              </a:rPr>
              <a:t>只耳朵很难听到声音，但他认为失聪在许多方面是一种幸运。由此推测爱迪生失聪后保持积极的态度。故选</a:t>
            </a:r>
            <a:r>
              <a:rPr lang="en-US" altLang="zh-CN" b="1" spc="-100">
                <a:solidFill>
                  <a:srgbClr val="FF0000"/>
                </a:solidFill>
                <a:cs typeface="Times New Roman"/>
              </a:rPr>
              <a:t>A</a:t>
            </a:r>
            <a:r>
              <a:rPr lang="zh-CN" altLang="zh-CN" b="1" spc="-100" smtClean="0">
                <a:solidFill>
                  <a:srgbClr val="FF0000"/>
                </a:solidFill>
                <a:cs typeface="Times New Roman"/>
              </a:rPr>
              <a:t>。</a:t>
            </a:r>
            <a:endParaRPr lang="zh-CN" altLang="zh-CN" sz="900" spc="-100">
              <a:solidFill>
                <a:srgbClr val="000000"/>
              </a:solidFill>
              <a:cs typeface="Times New Roman"/>
            </a:endParaRPr>
          </a:p>
        </p:txBody>
      </p:sp>
    </p:spTree>
    <p:extLst>
      <p:ext uri="{BB962C8B-B14F-4D97-AF65-F5344CB8AC3E}">
        <p14:creationId xmlns:p14="http://schemas.microsoft.com/office/powerpoint/2010/main" val="13643134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did Edison study after he left school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His mother taught him.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His teacher taught him.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He learnt by himself.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Both A and C.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TextBox 2"/>
          <p:cNvSpPr txBox="1"/>
          <p:nvPr/>
        </p:nvSpPr>
        <p:spPr>
          <a:xfrm>
            <a:off x="1107604" y="932696"/>
            <a:ext cx="518091" cy="646331"/>
          </a:xfrm>
          <a:prstGeom prst="rect">
            <a:avLst/>
          </a:prstGeom>
          <a:noFill/>
        </p:spPr>
        <p:txBody>
          <a:bodyPr wrap="none" rtlCol="0">
            <a:spAutoFit/>
          </a:bodyPr>
          <a:lstStyle/>
          <a:p>
            <a:pPr algn="ctr"/>
            <a:r>
              <a:rPr lang="en-US" altLang="zh-CN" sz="3600" smtClean="0">
                <a:latin typeface="Times New Roman"/>
                <a:ea typeface="宋体"/>
              </a:rPr>
              <a:t>D</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878875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142160"/>
          </a:xfrm>
        </p:spPr>
        <p:txBody>
          <a:bodyPr/>
          <a:lstStyle/>
          <a:p>
            <a:pPr hangingPunct="0">
              <a:spcAft>
                <a:spcPts val="0"/>
              </a:spcAft>
            </a:pPr>
            <a:r>
              <a:rPr lang="en-US" altLang="zh-CN" b="1" smtClean="0">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细节理解题。根据第二段中的</a:t>
            </a:r>
            <a:r>
              <a:rPr lang="en-US" altLang="zh-CN" b="1">
                <a:solidFill>
                  <a:srgbClr val="FF0000"/>
                </a:solidFill>
                <a:cs typeface="Times New Roman"/>
              </a:rPr>
              <a:t>“He attended school for only three months. His mother taught him at home, but Thomas was mostly self-educated.” </a:t>
            </a:r>
            <a:r>
              <a:rPr lang="zh-CN" altLang="zh-CN" b="1">
                <a:solidFill>
                  <a:srgbClr val="FF0000"/>
                </a:solidFill>
                <a:cs typeface="Times New Roman"/>
              </a:rPr>
              <a:t>可知，爱迪生只上了三个月的学，离开学校后主要靠他妈妈教他以及自学。故选</a:t>
            </a:r>
            <a:r>
              <a:rPr lang="en-US" altLang="zh-CN" b="1">
                <a:solidFill>
                  <a:srgbClr val="FF0000"/>
                </a:solidFill>
                <a:cs typeface="Times New Roman"/>
              </a:rPr>
              <a:t>D</a:t>
            </a:r>
            <a:r>
              <a:rPr lang="zh-CN" altLang="zh-CN" b="1" smtClean="0">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25308270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passage mainly talk about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use of the electric light.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Edison and his experiments.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importance of inventions.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whole life of Edison.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12944" y="928972"/>
            <a:ext cx="4968552" cy="635262"/>
          </a:xfrm>
          <a:prstGeom prst="rect">
            <a:avLst/>
          </a:prstGeom>
        </p:spPr>
      </p:pic>
      <p:sp>
        <p:nvSpPr>
          <p:cNvPr id="4" name="TextBox 3"/>
          <p:cNvSpPr txBox="1"/>
          <p:nvPr/>
        </p:nvSpPr>
        <p:spPr>
          <a:xfrm>
            <a:off x="1107604" y="904121"/>
            <a:ext cx="518091" cy="646331"/>
          </a:xfrm>
          <a:prstGeom prst="rect">
            <a:avLst/>
          </a:prstGeom>
          <a:noFill/>
        </p:spPr>
        <p:txBody>
          <a:bodyPr wrap="none" rtlCol="0">
            <a:spAutoFit/>
          </a:bodyPr>
          <a:lstStyle/>
          <a:p>
            <a:pPr algn="ctr"/>
            <a:r>
              <a:rPr lang="en-US" altLang="zh-CN" sz="3600" smtClean="0">
                <a:latin typeface="Times New Roman"/>
                <a:ea typeface="宋体"/>
              </a:rPr>
              <a:t>D</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353500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主旨大意题。通读全文可知， 文章主要讲述了托马斯</a:t>
            </a:r>
            <a:r>
              <a:rPr lang="en-US" altLang="zh-CN" b="1">
                <a:solidFill>
                  <a:srgbClr val="FF0000"/>
                </a:solidFill>
                <a:latin typeface="+mn-ea"/>
                <a:cs typeface="Times New Roman"/>
              </a:rPr>
              <a:t>·</a:t>
            </a:r>
            <a:r>
              <a:rPr lang="zh-CN" altLang="zh-CN" b="1">
                <a:solidFill>
                  <a:srgbClr val="FF0000"/>
                </a:solidFill>
                <a:cs typeface="Times New Roman"/>
              </a:rPr>
              <a:t>爱迪生一生的经历，包括出生、教育、生活、工作和发明直至他的去世。故选</a:t>
            </a:r>
            <a:r>
              <a:rPr lang="en-US" altLang="zh-CN" b="1">
                <a:solidFill>
                  <a:srgbClr val="FF0000"/>
                </a:solidFill>
                <a:cs typeface="Times New Roman"/>
              </a:rPr>
              <a:t>D</a:t>
            </a:r>
            <a:r>
              <a:rPr lang="zh-CN" altLang="zh-CN" b="1">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26521756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1268760"/>
            <a:ext cx="11567000" cy="3240360"/>
          </a:xfrm>
          <a:prstGeom prst="rect">
            <a:avLst/>
          </a:prstGeom>
        </p:spPr>
      </p:pic>
      <p:sp>
        <p:nvSpPr>
          <p:cNvPr id="6" name="内容占位符 2"/>
          <p:cNvSpPr>
            <a:spLocks noGrp="1"/>
          </p:cNvSpPr>
          <p:nvPr>
            <p:ph idx="1"/>
          </p:nvPr>
        </p:nvSpPr>
        <p:spPr>
          <a:xfrm>
            <a:off x="360854" y="1124744"/>
            <a:ext cx="11485848" cy="3311163"/>
          </a:xfrm>
        </p:spPr>
        <p:txBody>
          <a:bodyPr/>
          <a:lstStyle/>
          <a:p>
            <a:r>
              <a:rPr lang="en-US" altLang="zh-CN" smtClean="0">
                <a:solidFill>
                  <a:srgbClr val="000000"/>
                </a:solidFill>
                <a:ea typeface="楷体"/>
                <a:cs typeface="Times New Roman"/>
              </a:rPr>
              <a:t>                            </a:t>
            </a:r>
            <a:r>
              <a:rPr lang="zh-CN" altLang="zh-CN" smtClean="0">
                <a:solidFill>
                  <a:srgbClr val="000000"/>
                </a:solidFill>
                <a:ea typeface="楷体"/>
                <a:cs typeface="Times New Roman"/>
              </a:rPr>
              <a:t>本文</a:t>
            </a:r>
            <a:r>
              <a:rPr lang="zh-CN" altLang="zh-CN">
                <a:solidFill>
                  <a:srgbClr val="000000"/>
                </a:solidFill>
                <a:ea typeface="楷体"/>
                <a:cs typeface="Times New Roman"/>
              </a:rPr>
              <a:t>主要考查学生的思维品质</a:t>
            </a:r>
            <a:r>
              <a:rPr lang="zh-CN" altLang="zh-CN">
                <a:solidFill>
                  <a:srgbClr val="000000"/>
                </a:solidFill>
                <a:cs typeface="Times New Roman"/>
              </a:rPr>
              <a:t>，</a:t>
            </a:r>
            <a:r>
              <a:rPr lang="zh-CN" altLang="zh-CN">
                <a:solidFill>
                  <a:srgbClr val="000000"/>
                </a:solidFill>
                <a:ea typeface="楷体"/>
                <a:cs typeface="Times New Roman"/>
              </a:rPr>
              <a:t>文章用爱迪生的故事</a:t>
            </a:r>
            <a:r>
              <a:rPr lang="zh-CN" altLang="zh-CN">
                <a:solidFill>
                  <a:srgbClr val="000000"/>
                </a:solidFill>
                <a:cs typeface="Times New Roman"/>
              </a:rPr>
              <a:t>，</a:t>
            </a:r>
            <a:r>
              <a:rPr lang="zh-CN" altLang="zh-CN">
                <a:solidFill>
                  <a:srgbClr val="000000"/>
                </a:solidFill>
                <a:ea typeface="楷体"/>
                <a:cs typeface="Times New Roman"/>
              </a:rPr>
              <a:t>激发同学们的潜力</a:t>
            </a:r>
            <a:r>
              <a:rPr lang="zh-CN" altLang="zh-CN">
                <a:solidFill>
                  <a:srgbClr val="000000"/>
                </a:solidFill>
                <a:cs typeface="Times New Roman"/>
              </a:rPr>
              <a:t>，</a:t>
            </a:r>
            <a:r>
              <a:rPr lang="zh-CN" altLang="zh-CN">
                <a:solidFill>
                  <a:srgbClr val="000000"/>
                </a:solidFill>
                <a:ea typeface="楷体"/>
                <a:cs typeface="Times New Roman"/>
              </a:rPr>
              <a:t>让同学们明白每个人都有自己的闪光点</a:t>
            </a:r>
            <a:r>
              <a:rPr lang="zh-CN" altLang="zh-CN">
                <a:solidFill>
                  <a:srgbClr val="000000"/>
                </a:solidFill>
                <a:cs typeface="Times New Roman"/>
              </a:rPr>
              <a:t>，</a:t>
            </a:r>
            <a:r>
              <a:rPr lang="zh-CN" altLang="zh-CN">
                <a:solidFill>
                  <a:srgbClr val="000000"/>
                </a:solidFill>
                <a:ea typeface="楷体"/>
                <a:cs typeface="Times New Roman"/>
              </a:rPr>
              <a:t>努力沉迷习</a:t>
            </a:r>
            <a:r>
              <a:rPr lang="zh-CN" altLang="zh-CN">
                <a:solidFill>
                  <a:srgbClr val="000000"/>
                </a:solidFill>
                <a:cs typeface="Times New Roman"/>
              </a:rPr>
              <a:t>，</a:t>
            </a:r>
            <a:r>
              <a:rPr lang="zh-CN" altLang="zh-CN">
                <a:solidFill>
                  <a:srgbClr val="000000"/>
                </a:solidFill>
                <a:ea typeface="楷体"/>
                <a:cs typeface="Times New Roman"/>
              </a:rPr>
              <a:t>保持乐观的气度</a:t>
            </a:r>
            <a:r>
              <a:rPr lang="zh-CN" altLang="zh-CN">
                <a:solidFill>
                  <a:srgbClr val="000000"/>
                </a:solidFill>
                <a:cs typeface="Times New Roman"/>
              </a:rPr>
              <a:t>，</a:t>
            </a:r>
            <a:r>
              <a:rPr lang="zh-CN" altLang="zh-CN">
                <a:solidFill>
                  <a:srgbClr val="000000"/>
                </a:solidFill>
                <a:ea typeface="楷体"/>
                <a:cs typeface="Times New Roman"/>
              </a:rPr>
              <a:t>你的努力也许会给社会带来巨大的变化。</a:t>
            </a:r>
            <a:endParaRPr lang="zh-CN" altLang="en-US"/>
          </a:p>
        </p:txBody>
      </p:sp>
      <p:pic>
        <p:nvPicPr>
          <p:cNvPr id="7" name="素养考向.eps" descr="id:2147487378;FounderCES"/>
          <p:cNvPicPr/>
          <p:nvPr/>
        </p:nvPicPr>
        <p:blipFill>
          <a:blip r:embed="rId3"/>
          <a:stretch>
            <a:fillRect/>
          </a:stretch>
        </p:blipFill>
        <p:spPr>
          <a:xfrm>
            <a:off x="375992" y="1340767"/>
            <a:ext cx="3061288" cy="599941"/>
          </a:xfrm>
          <a:prstGeom prst="rect">
            <a:avLst/>
          </a:prstGeom>
        </p:spPr>
      </p:pic>
    </p:spTree>
    <p:extLst>
      <p:ext uri="{BB962C8B-B14F-4D97-AF65-F5344CB8AC3E}">
        <p14:creationId xmlns:p14="http://schemas.microsoft.com/office/powerpoint/2010/main" val="1024592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76796" y="692696"/>
            <a:ext cx="11354084" cy="1539823"/>
          </a:xfrm>
          <a:prstGeom prst="rect">
            <a:avLst/>
          </a:prstGeom>
        </p:spPr>
      </p:pic>
      <p:sp>
        <p:nvSpPr>
          <p:cNvPr id="5" name="内容占位符 1"/>
          <p:cNvSpPr>
            <a:spLocks noGrp="1"/>
          </p:cNvSpPr>
          <p:nvPr>
            <p:ph idx="1"/>
          </p:nvPr>
        </p:nvSpPr>
        <p:spPr>
          <a:xfrm>
            <a:off x="360854" y="3755940"/>
            <a:ext cx="11485848" cy="818173"/>
          </a:xfrm>
        </p:spPr>
        <p:txBody>
          <a:bodyPr/>
          <a:lstStyle/>
          <a:p>
            <a:pPr algn="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广东广州期中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550590" y="2181309"/>
            <a:ext cx="3024336" cy="790377"/>
          </a:xfrm>
          <a:prstGeom prst="rect">
            <a:avLst/>
          </a:prstGeom>
        </p:spPr>
      </p:pic>
      <p:sp>
        <p:nvSpPr>
          <p:cNvPr id="7" name="内容占位符 1"/>
          <p:cNvSpPr txBox="1">
            <a:spLocks/>
          </p:cNvSpPr>
          <p:nvPr/>
        </p:nvSpPr>
        <p:spPr bwMode="auto">
          <a:xfrm>
            <a:off x="360854" y="2132856"/>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smtClean="0">
                <a:solidFill>
                  <a:srgbClr val="000000"/>
                </a:solidFill>
                <a:ea typeface="楷体"/>
                <a:cs typeface="Times New Roman"/>
              </a:rPr>
              <a:t>                            </a:t>
            </a:r>
            <a:r>
              <a:rPr lang="zh-CN" altLang="zh-CN" smtClean="0">
                <a:solidFill>
                  <a:srgbClr val="000000"/>
                </a:solidFill>
                <a:ea typeface="楷体"/>
                <a:cs typeface="Times New Roman"/>
              </a:rPr>
              <a:t>本文是一篇记叙文。文章讲述了托马斯</a:t>
            </a:r>
            <a:r>
              <a:rPr lang="en-US" altLang="zh-CN" smtClean="0">
                <a:solidFill>
                  <a:srgbClr val="000000"/>
                </a:solidFill>
                <a:ea typeface="Times New Roman"/>
                <a:cs typeface="Times New Roman"/>
              </a:rPr>
              <a:t>·</a:t>
            </a:r>
            <a:r>
              <a:rPr lang="zh-CN" altLang="zh-CN" smtClean="0">
                <a:solidFill>
                  <a:srgbClr val="000000"/>
                </a:solidFill>
                <a:ea typeface="楷体"/>
                <a:cs typeface="Times New Roman"/>
              </a:rPr>
              <a:t>爱迪生一生的经历。</a:t>
            </a:r>
            <a:endParaRPr lang="zh-CN" altLang="zh-CN" sz="900">
              <a:solidFill>
                <a:srgbClr val="000000"/>
              </a:solidFill>
              <a:cs typeface="Times New Roman"/>
            </a:endParaRPr>
          </a:p>
        </p:txBody>
      </p:sp>
    </p:spTree>
    <p:extLst>
      <p:ext uri="{BB962C8B-B14F-4D97-AF65-F5344CB8AC3E}">
        <p14:creationId xmlns:p14="http://schemas.microsoft.com/office/powerpoint/2010/main" val="1316484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Thomas Edison lit up the world with his invention of the electric light. Without him, the world might still be in the dark. However, the electric light was not his only invention. He also invented the motion picture camera and 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other things. About every two weeks he created something new</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00184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6742"/>
          </a:xfrm>
        </p:spPr>
        <p:txBody>
          <a:bodyPr/>
          <a:lstStyle/>
          <a:p>
            <a:pPr indent="71755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Thomas Edison was born in 1847. He attended school for only three months. His mother taught him at home, but Thomas was mostly self-educated. He started experimenting at a young age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75120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86780"/>
            <a:ext cx="11485848" cy="6211380"/>
          </a:xfrm>
        </p:spPr>
        <p:txBody>
          <a:bodyPr/>
          <a:lstStyle/>
          <a:p>
            <a:pPr indent="717550" hangingPunct="0">
              <a:lnSpc>
                <a:spcPct val="140000"/>
              </a:lnSpc>
              <a:spcAft>
                <a:spcPts val="0"/>
              </a:spcAft>
            </a:pP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12 years old, he got his first job. He became a news boy on a train. He did experiments on the train in his spare time. Unluckily, his first work experience did not end well. His boss </a:t>
            </a:r>
            <a:r>
              <a:rPr lang="en-US" altLang="zh-CN" sz="350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fired</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him when he accidentally set fire to the floor of the train. Then Edison worked for five years as a telegraph operator, but he continued to spend much of his time in experimenting his first patent</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专利权</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1868 for a vote recorder run by electricity</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88279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indent="71755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Thomas Edison was totally deaf in one ear and hard of hearing in the other, but he thought of his deafness as a blessing in many ways. It kept conversations short, so that he could have more time for work. He always worked 16 out of every 24 hours. Sometimes his wife had to remind him to sleep and eat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331902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5745"/>
          </a:xfrm>
        </p:spPr>
        <p:txBody>
          <a:bodyPr/>
          <a:lstStyle/>
          <a:p>
            <a:pPr indent="717550"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Thomas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Edison died at the age of 84.He left a great many inventions that greatly improved the quality of life all over the world</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06977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often did Edison make a new invention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About every seven days.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About every fourteen days.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About once a week.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About twice a week.</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TextBox 2"/>
          <p:cNvSpPr txBox="1"/>
          <p:nvPr/>
        </p:nvSpPr>
        <p:spPr>
          <a:xfrm>
            <a:off x="1120428" y="910461"/>
            <a:ext cx="492443" cy="646331"/>
          </a:xfrm>
          <a:prstGeom prst="rect">
            <a:avLst/>
          </a:prstGeom>
          <a:noFill/>
        </p:spPr>
        <p:txBody>
          <a:bodyPr wrap="none" rtlCol="0">
            <a:spAutoFit/>
          </a:bodyPr>
          <a:lstStyle/>
          <a:p>
            <a:pPr algn="ctr"/>
            <a:r>
              <a:rPr lang="en-US" altLang="zh-CN" sz="3600" smtClean="0">
                <a:latin typeface="Times New Roman"/>
                <a:ea typeface="宋体"/>
              </a:rPr>
              <a:t>B</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972685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2"/>
          <p:cNvSpPr txBox="1">
            <a:spLocks/>
          </p:cNvSpPr>
          <p:nvPr/>
        </p:nvSpPr>
        <p:spPr bwMode="auto">
          <a:xfrm>
            <a:off x="360854" y="980728"/>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b="1" smtClean="0">
                <a:solidFill>
                  <a:srgbClr val="FF0000"/>
                </a:solidFill>
                <a:cs typeface="Times New Roman"/>
              </a:rPr>
              <a:t>[</a:t>
            </a:r>
            <a:r>
              <a:rPr lang="zh-CN" altLang="zh-CN" b="1" smtClean="0">
                <a:solidFill>
                  <a:srgbClr val="FF0000"/>
                </a:solidFill>
                <a:ea typeface="黑体"/>
                <a:cs typeface="Times New Roman"/>
              </a:rPr>
              <a:t>解析</a:t>
            </a:r>
            <a:r>
              <a:rPr lang="en-US" altLang="zh-CN" b="1" smtClean="0">
                <a:solidFill>
                  <a:srgbClr val="FF0000"/>
                </a:solidFill>
                <a:cs typeface="Times New Roman"/>
              </a:rPr>
              <a:t>]</a:t>
            </a:r>
            <a:r>
              <a:rPr lang="zh-CN" altLang="zh-CN" b="1" smtClean="0">
                <a:solidFill>
                  <a:srgbClr val="FF0000"/>
                </a:solidFill>
                <a:cs typeface="Times New Roman"/>
              </a:rPr>
              <a:t>细节理解题。根据第一段中的</a:t>
            </a:r>
            <a:r>
              <a:rPr lang="en-US" altLang="zh-CN" b="1" smtClean="0">
                <a:solidFill>
                  <a:srgbClr val="FF0000"/>
                </a:solidFill>
                <a:cs typeface="Times New Roman"/>
              </a:rPr>
              <a:t>“About every two weeks he created something new.”</a:t>
            </a:r>
            <a:r>
              <a:rPr lang="zh-CN" altLang="zh-CN" b="1" smtClean="0">
                <a:solidFill>
                  <a:srgbClr val="FF0000"/>
                </a:solidFill>
                <a:cs typeface="Times New Roman"/>
              </a:rPr>
              <a:t>可知， 爱迪生大约每两周就创造一项新发明。两周即十四天。故选</a:t>
            </a:r>
            <a:r>
              <a:rPr lang="en-US" altLang="zh-CN" b="1" smtClean="0">
                <a:solidFill>
                  <a:srgbClr val="FF0000"/>
                </a:solidFill>
                <a:cs typeface="Times New Roman"/>
              </a:rPr>
              <a:t>B</a:t>
            </a:r>
            <a:r>
              <a:rPr lang="zh-CN" altLang="zh-CN" b="1" smtClean="0">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358659767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695</Words>
  <Application>Microsoft Office PowerPoint</Application>
  <PresentationFormat>自定义</PresentationFormat>
  <Paragraphs>41</Paragraphs>
  <Slides>18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2025-09-13T09:07:50Z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